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63" r:id="rId6"/>
    <p:sldId id="259" r:id="rId7"/>
    <p:sldId id="261" r:id="rId8"/>
    <p:sldId id="260" r:id="rId9"/>
    <p:sldId id="262" r:id="rId10"/>
    <p:sldId id="264"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02D24-A17A-4E28-86C8-04C4C4441DE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B4C62C4-FC5D-43AA-A8C6-D80573B3D8AA}">
      <dgm:prSet/>
      <dgm:spPr/>
      <dgm:t>
        <a:bodyPr/>
        <a:lstStyle/>
        <a:p>
          <a:r>
            <a:rPr lang="en-US" dirty="0"/>
            <a:t>Filling out the </a:t>
          </a:r>
          <a:r>
            <a:rPr lang="en-US" dirty="0">
              <a:latin typeface="Calibri Light" panose="020F0302020204030204"/>
            </a:rPr>
            <a:t>FAFSA</a:t>
          </a:r>
          <a:r>
            <a:rPr lang="en-US" dirty="0"/>
            <a:t> form is the first step to getting financial aid. It is the application required by all schools in awarding federal student aid to those who qualify. The </a:t>
          </a:r>
          <a:r>
            <a:rPr lang="en-US" dirty="0">
              <a:latin typeface="Calibri Light" panose="020F0302020204030204"/>
            </a:rPr>
            <a:t>FAFSA</a:t>
          </a:r>
          <a:r>
            <a:rPr lang="en-US" dirty="0"/>
            <a:t> form helps you get access to get:</a:t>
          </a:r>
        </a:p>
      </dgm:t>
    </dgm:pt>
    <dgm:pt modelId="{1B569138-3E8D-4243-B520-1C85208BB18E}" type="parTrans" cxnId="{4D7029E9-C568-4881-BBD9-2012265BBB86}">
      <dgm:prSet/>
      <dgm:spPr/>
      <dgm:t>
        <a:bodyPr/>
        <a:lstStyle/>
        <a:p>
          <a:endParaRPr lang="en-US"/>
        </a:p>
      </dgm:t>
    </dgm:pt>
    <dgm:pt modelId="{394A8A97-6494-4FA2-868F-A6A142799CD6}" type="sibTrans" cxnId="{4D7029E9-C568-4881-BBD9-2012265BBB86}">
      <dgm:prSet/>
      <dgm:spPr/>
      <dgm:t>
        <a:bodyPr/>
        <a:lstStyle/>
        <a:p>
          <a:endParaRPr lang="en-US"/>
        </a:p>
      </dgm:t>
    </dgm:pt>
    <dgm:pt modelId="{44C87181-3EE3-4405-B899-42395FCE59B8}">
      <dgm:prSet/>
      <dgm:spPr/>
      <dgm:t>
        <a:bodyPr/>
        <a:lstStyle/>
        <a:p>
          <a:r>
            <a:rPr lang="en-US" dirty="0"/>
            <a:t>Federal Grants</a:t>
          </a:r>
        </a:p>
      </dgm:t>
    </dgm:pt>
    <dgm:pt modelId="{D394FA03-3945-4F92-8A3E-8FA92AA2A90B}" type="parTrans" cxnId="{C6BDAC95-66E8-4404-9B13-624E9CC43269}">
      <dgm:prSet/>
      <dgm:spPr/>
      <dgm:t>
        <a:bodyPr/>
        <a:lstStyle/>
        <a:p>
          <a:endParaRPr lang="en-US"/>
        </a:p>
      </dgm:t>
    </dgm:pt>
    <dgm:pt modelId="{85DDA9EF-24BF-4CC3-8469-F392641FD276}" type="sibTrans" cxnId="{C6BDAC95-66E8-4404-9B13-624E9CC43269}">
      <dgm:prSet/>
      <dgm:spPr/>
      <dgm:t>
        <a:bodyPr/>
        <a:lstStyle/>
        <a:p>
          <a:endParaRPr lang="en-US"/>
        </a:p>
      </dgm:t>
    </dgm:pt>
    <dgm:pt modelId="{63BEB384-5C9A-4660-BF92-44BC746773B1}">
      <dgm:prSet/>
      <dgm:spPr/>
      <dgm:t>
        <a:bodyPr/>
        <a:lstStyle/>
        <a:p>
          <a:r>
            <a:rPr lang="en-US" dirty="0"/>
            <a:t>Federal student loans</a:t>
          </a:r>
        </a:p>
      </dgm:t>
    </dgm:pt>
    <dgm:pt modelId="{DE22E5B6-FA8E-4BF3-9090-7B02BD39BD30}" type="parTrans" cxnId="{F9664E66-8990-4FD1-9B6F-455DABD39DA2}">
      <dgm:prSet/>
      <dgm:spPr/>
      <dgm:t>
        <a:bodyPr/>
        <a:lstStyle/>
        <a:p>
          <a:endParaRPr lang="en-US"/>
        </a:p>
      </dgm:t>
    </dgm:pt>
    <dgm:pt modelId="{21ECDA87-7C32-4538-AD7E-7E95A65B9764}" type="sibTrans" cxnId="{F9664E66-8990-4FD1-9B6F-455DABD39DA2}">
      <dgm:prSet/>
      <dgm:spPr/>
      <dgm:t>
        <a:bodyPr/>
        <a:lstStyle/>
        <a:p>
          <a:endParaRPr lang="en-US"/>
        </a:p>
      </dgm:t>
    </dgm:pt>
    <dgm:pt modelId="{91833375-B9FD-434E-B87C-C30E89DE156A}">
      <dgm:prSet/>
      <dgm:spPr/>
      <dgm:t>
        <a:bodyPr/>
        <a:lstStyle/>
        <a:p>
          <a:r>
            <a:rPr lang="en-US" dirty="0"/>
            <a:t>Federal work study</a:t>
          </a:r>
        </a:p>
      </dgm:t>
    </dgm:pt>
    <dgm:pt modelId="{236B1D25-77AC-42F2-8150-6DA0A789DED3}" type="parTrans" cxnId="{4F527291-850F-44C1-82F6-E19378A659E4}">
      <dgm:prSet/>
      <dgm:spPr/>
      <dgm:t>
        <a:bodyPr/>
        <a:lstStyle/>
        <a:p>
          <a:endParaRPr lang="en-US"/>
        </a:p>
      </dgm:t>
    </dgm:pt>
    <dgm:pt modelId="{490E2133-D47A-434F-9A26-AF9EA0E09B3A}" type="sibTrans" cxnId="{4F527291-850F-44C1-82F6-E19378A659E4}">
      <dgm:prSet/>
      <dgm:spPr/>
      <dgm:t>
        <a:bodyPr/>
        <a:lstStyle/>
        <a:p>
          <a:endParaRPr lang="en-US"/>
        </a:p>
      </dgm:t>
    </dgm:pt>
    <dgm:pt modelId="{9B8ECDA7-8D84-43AD-AA9F-A2C71BE70C9B}">
      <dgm:prSet/>
      <dgm:spPr/>
      <dgm:t>
        <a:bodyPr/>
        <a:lstStyle/>
        <a:p>
          <a:r>
            <a:rPr lang="en-US" dirty="0"/>
            <a:t>State loans</a:t>
          </a:r>
        </a:p>
      </dgm:t>
    </dgm:pt>
    <dgm:pt modelId="{AFDEB85A-8E9D-43D9-BA70-0B429C2BE104}" type="parTrans" cxnId="{DE78D000-A6D5-4FF5-A8C0-4FAB0EA350FD}">
      <dgm:prSet/>
      <dgm:spPr/>
      <dgm:t>
        <a:bodyPr/>
        <a:lstStyle/>
        <a:p>
          <a:endParaRPr lang="en-US"/>
        </a:p>
      </dgm:t>
    </dgm:pt>
    <dgm:pt modelId="{F5BC8FE4-573C-47C4-AF4F-329EC7D112AA}" type="sibTrans" cxnId="{DE78D000-A6D5-4FF5-A8C0-4FAB0EA350FD}">
      <dgm:prSet/>
      <dgm:spPr/>
      <dgm:t>
        <a:bodyPr/>
        <a:lstStyle/>
        <a:p>
          <a:endParaRPr lang="en-US"/>
        </a:p>
      </dgm:t>
    </dgm:pt>
    <dgm:pt modelId="{6B008FF1-82CC-435E-82EF-E703A5D2D72A}">
      <dgm:prSet/>
      <dgm:spPr/>
      <dgm:t>
        <a:bodyPr/>
        <a:lstStyle/>
        <a:p>
          <a:r>
            <a:rPr lang="en-US" dirty="0"/>
            <a:t>State grants and scholarships</a:t>
          </a:r>
        </a:p>
      </dgm:t>
    </dgm:pt>
    <dgm:pt modelId="{6447B5C8-F950-4F8D-B53C-FE3B404369E1}" type="parTrans" cxnId="{9B479930-272E-4CB7-BC2B-46D92DF7E0C0}">
      <dgm:prSet/>
      <dgm:spPr/>
      <dgm:t>
        <a:bodyPr/>
        <a:lstStyle/>
        <a:p>
          <a:endParaRPr lang="en-US"/>
        </a:p>
      </dgm:t>
    </dgm:pt>
    <dgm:pt modelId="{EA071D2D-0DA1-4311-96CA-F17871303C6D}" type="sibTrans" cxnId="{9B479930-272E-4CB7-BC2B-46D92DF7E0C0}">
      <dgm:prSet/>
      <dgm:spPr/>
      <dgm:t>
        <a:bodyPr/>
        <a:lstStyle/>
        <a:p>
          <a:endParaRPr lang="en-US"/>
        </a:p>
      </dgm:t>
    </dgm:pt>
    <dgm:pt modelId="{DADB7A45-78BB-4DCB-BD0E-CC7D79ACE6E8}">
      <dgm:prSet/>
      <dgm:spPr/>
      <dgm:t>
        <a:bodyPr/>
        <a:lstStyle/>
        <a:p>
          <a:pPr rtl="0"/>
          <a:r>
            <a:rPr lang="en-US" dirty="0"/>
            <a:t>Grants and scholarships from other organizations.</a:t>
          </a:r>
          <a:r>
            <a:rPr lang="en-US" dirty="0">
              <a:latin typeface="Calibri Light" panose="020F0302020204030204"/>
            </a:rPr>
            <a:t>  </a:t>
          </a:r>
          <a:endParaRPr lang="en-US" dirty="0"/>
        </a:p>
      </dgm:t>
    </dgm:pt>
    <dgm:pt modelId="{ECB9E6F9-2C0C-4285-88DA-48ADDC0A74FF}" type="parTrans" cxnId="{630E2B4F-6F3B-48C9-A872-C310A91A4151}">
      <dgm:prSet/>
      <dgm:spPr/>
      <dgm:t>
        <a:bodyPr/>
        <a:lstStyle/>
        <a:p>
          <a:endParaRPr lang="en-US"/>
        </a:p>
      </dgm:t>
    </dgm:pt>
    <dgm:pt modelId="{FDEABACE-BCB0-4B80-9931-39F9C32D187B}" type="sibTrans" cxnId="{630E2B4F-6F3B-48C9-A872-C310A91A4151}">
      <dgm:prSet/>
      <dgm:spPr/>
      <dgm:t>
        <a:bodyPr/>
        <a:lstStyle/>
        <a:p>
          <a:endParaRPr lang="en-US"/>
        </a:p>
      </dgm:t>
    </dgm:pt>
    <dgm:pt modelId="{B4496D64-9B59-4470-807D-E3247805B2DE}" type="pres">
      <dgm:prSet presAssocID="{53302D24-A17A-4E28-86C8-04C4C4441DE0}" presName="linear" presStyleCnt="0">
        <dgm:presLayoutVars>
          <dgm:animLvl val="lvl"/>
          <dgm:resizeHandles val="exact"/>
        </dgm:presLayoutVars>
      </dgm:prSet>
      <dgm:spPr/>
    </dgm:pt>
    <dgm:pt modelId="{364EE592-B3CC-40E2-A0ED-2707798ACDA1}" type="pres">
      <dgm:prSet presAssocID="{6B4C62C4-FC5D-43AA-A8C6-D80573B3D8AA}" presName="parentText" presStyleLbl="node1" presStyleIdx="0" presStyleCnt="1">
        <dgm:presLayoutVars>
          <dgm:chMax val="0"/>
          <dgm:bulletEnabled val="1"/>
        </dgm:presLayoutVars>
      </dgm:prSet>
      <dgm:spPr/>
    </dgm:pt>
    <dgm:pt modelId="{EE37BEA4-DE91-4834-92B4-8FB85EC4AF75}" type="pres">
      <dgm:prSet presAssocID="{6B4C62C4-FC5D-43AA-A8C6-D80573B3D8AA}" presName="childText" presStyleLbl="revTx" presStyleIdx="0" presStyleCnt="1">
        <dgm:presLayoutVars>
          <dgm:bulletEnabled val="1"/>
        </dgm:presLayoutVars>
      </dgm:prSet>
      <dgm:spPr/>
    </dgm:pt>
  </dgm:ptLst>
  <dgm:cxnLst>
    <dgm:cxn modelId="{DE78D000-A6D5-4FF5-A8C0-4FAB0EA350FD}" srcId="{6B4C62C4-FC5D-43AA-A8C6-D80573B3D8AA}" destId="{9B8ECDA7-8D84-43AD-AA9F-A2C71BE70C9B}" srcOrd="3" destOrd="0" parTransId="{AFDEB85A-8E9D-43D9-BA70-0B429C2BE104}" sibTransId="{F5BC8FE4-573C-47C4-AF4F-329EC7D112AA}"/>
    <dgm:cxn modelId="{07E63911-091D-47D9-B625-9BD7593FEF72}" type="presOf" srcId="{63BEB384-5C9A-4660-BF92-44BC746773B1}" destId="{EE37BEA4-DE91-4834-92B4-8FB85EC4AF75}" srcOrd="0" destOrd="1" presId="urn:microsoft.com/office/officeart/2005/8/layout/vList2"/>
    <dgm:cxn modelId="{9B479930-272E-4CB7-BC2B-46D92DF7E0C0}" srcId="{6B4C62C4-FC5D-43AA-A8C6-D80573B3D8AA}" destId="{6B008FF1-82CC-435E-82EF-E703A5D2D72A}" srcOrd="4" destOrd="0" parTransId="{6447B5C8-F950-4F8D-B53C-FE3B404369E1}" sibTransId="{EA071D2D-0DA1-4311-96CA-F17871303C6D}"/>
    <dgm:cxn modelId="{2EDD925C-AD1C-4201-B860-B26E903684F9}" type="presOf" srcId="{9B8ECDA7-8D84-43AD-AA9F-A2C71BE70C9B}" destId="{EE37BEA4-DE91-4834-92B4-8FB85EC4AF75}" srcOrd="0" destOrd="3" presId="urn:microsoft.com/office/officeart/2005/8/layout/vList2"/>
    <dgm:cxn modelId="{F9664E66-8990-4FD1-9B6F-455DABD39DA2}" srcId="{6B4C62C4-FC5D-43AA-A8C6-D80573B3D8AA}" destId="{63BEB384-5C9A-4660-BF92-44BC746773B1}" srcOrd="1" destOrd="0" parTransId="{DE22E5B6-FA8E-4BF3-9090-7B02BD39BD30}" sibTransId="{21ECDA87-7C32-4538-AD7E-7E95A65B9764}"/>
    <dgm:cxn modelId="{630E2B4F-6F3B-48C9-A872-C310A91A4151}" srcId="{6B4C62C4-FC5D-43AA-A8C6-D80573B3D8AA}" destId="{DADB7A45-78BB-4DCB-BD0E-CC7D79ACE6E8}" srcOrd="5" destOrd="0" parTransId="{ECB9E6F9-2C0C-4285-88DA-48ADDC0A74FF}" sibTransId="{FDEABACE-BCB0-4B80-9931-39F9C32D187B}"/>
    <dgm:cxn modelId="{52BA6D83-4B92-42EE-8209-54E465F306E9}" type="presOf" srcId="{DADB7A45-78BB-4DCB-BD0E-CC7D79ACE6E8}" destId="{EE37BEA4-DE91-4834-92B4-8FB85EC4AF75}" srcOrd="0" destOrd="5" presId="urn:microsoft.com/office/officeart/2005/8/layout/vList2"/>
    <dgm:cxn modelId="{4F527291-850F-44C1-82F6-E19378A659E4}" srcId="{6B4C62C4-FC5D-43AA-A8C6-D80573B3D8AA}" destId="{91833375-B9FD-434E-B87C-C30E89DE156A}" srcOrd="2" destOrd="0" parTransId="{236B1D25-77AC-42F2-8150-6DA0A789DED3}" sibTransId="{490E2133-D47A-434F-9A26-AF9EA0E09B3A}"/>
    <dgm:cxn modelId="{C6BDAC95-66E8-4404-9B13-624E9CC43269}" srcId="{6B4C62C4-FC5D-43AA-A8C6-D80573B3D8AA}" destId="{44C87181-3EE3-4405-B899-42395FCE59B8}" srcOrd="0" destOrd="0" parTransId="{D394FA03-3945-4F92-8A3E-8FA92AA2A90B}" sibTransId="{85DDA9EF-24BF-4CC3-8469-F392641FD276}"/>
    <dgm:cxn modelId="{11DB6097-3FE2-4E67-BB7C-FD0536D99F36}" type="presOf" srcId="{91833375-B9FD-434E-B87C-C30E89DE156A}" destId="{EE37BEA4-DE91-4834-92B4-8FB85EC4AF75}" srcOrd="0" destOrd="2" presId="urn:microsoft.com/office/officeart/2005/8/layout/vList2"/>
    <dgm:cxn modelId="{060C91B0-C91E-4921-9FE4-67C05C42CA6A}" type="presOf" srcId="{6B4C62C4-FC5D-43AA-A8C6-D80573B3D8AA}" destId="{364EE592-B3CC-40E2-A0ED-2707798ACDA1}" srcOrd="0" destOrd="0" presId="urn:microsoft.com/office/officeart/2005/8/layout/vList2"/>
    <dgm:cxn modelId="{1C0CFFCA-037E-4D3D-BE95-996AED62E275}" type="presOf" srcId="{44C87181-3EE3-4405-B899-42395FCE59B8}" destId="{EE37BEA4-DE91-4834-92B4-8FB85EC4AF75}" srcOrd="0" destOrd="0" presId="urn:microsoft.com/office/officeart/2005/8/layout/vList2"/>
    <dgm:cxn modelId="{E7B9DED3-B535-49D8-8973-3FAC753D76C1}" type="presOf" srcId="{6B008FF1-82CC-435E-82EF-E703A5D2D72A}" destId="{EE37BEA4-DE91-4834-92B4-8FB85EC4AF75}" srcOrd="0" destOrd="4" presId="urn:microsoft.com/office/officeart/2005/8/layout/vList2"/>
    <dgm:cxn modelId="{2B9732E4-401F-4D62-9C91-47F49563DBEF}" type="presOf" srcId="{53302D24-A17A-4E28-86C8-04C4C4441DE0}" destId="{B4496D64-9B59-4470-807D-E3247805B2DE}" srcOrd="0" destOrd="0" presId="urn:microsoft.com/office/officeart/2005/8/layout/vList2"/>
    <dgm:cxn modelId="{4D7029E9-C568-4881-BBD9-2012265BBB86}" srcId="{53302D24-A17A-4E28-86C8-04C4C4441DE0}" destId="{6B4C62C4-FC5D-43AA-A8C6-D80573B3D8AA}" srcOrd="0" destOrd="0" parTransId="{1B569138-3E8D-4243-B520-1C85208BB18E}" sibTransId="{394A8A97-6494-4FA2-868F-A6A142799CD6}"/>
    <dgm:cxn modelId="{189BFA1D-A857-45AF-A61D-321FD021D675}" type="presParOf" srcId="{B4496D64-9B59-4470-807D-E3247805B2DE}" destId="{364EE592-B3CC-40E2-A0ED-2707798ACDA1}" srcOrd="0" destOrd="0" presId="urn:microsoft.com/office/officeart/2005/8/layout/vList2"/>
    <dgm:cxn modelId="{F69BC079-AA2E-4248-9208-8A103B60F70D}" type="presParOf" srcId="{B4496D64-9B59-4470-807D-E3247805B2DE}" destId="{EE37BEA4-DE91-4834-92B4-8FB85EC4AF7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EE592-B3CC-40E2-A0ED-2707798ACDA1}">
      <dsp:nvSpPr>
        <dsp:cNvPr id="0" name=""/>
        <dsp:cNvSpPr/>
      </dsp:nvSpPr>
      <dsp:spPr>
        <a:xfrm>
          <a:off x="0" y="32112"/>
          <a:ext cx="6513603" cy="3088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Filling out the </a:t>
          </a:r>
          <a:r>
            <a:rPr lang="en-US" sz="3000" kern="1200" dirty="0">
              <a:latin typeface="Calibri Light" panose="020F0302020204030204"/>
            </a:rPr>
            <a:t>FAFSA</a:t>
          </a:r>
          <a:r>
            <a:rPr lang="en-US" sz="3000" kern="1200" dirty="0"/>
            <a:t> form is the first step to getting financial aid. It is the application required by all schools in awarding federal student aid to those who qualify. The </a:t>
          </a:r>
          <a:r>
            <a:rPr lang="en-US" sz="3000" kern="1200" dirty="0">
              <a:latin typeface="Calibri Light" panose="020F0302020204030204"/>
            </a:rPr>
            <a:t>FAFSA</a:t>
          </a:r>
          <a:r>
            <a:rPr lang="en-US" sz="3000" kern="1200" dirty="0"/>
            <a:t> form helps you get access to get:</a:t>
          </a:r>
        </a:p>
      </dsp:txBody>
      <dsp:txXfrm>
        <a:off x="150783" y="182895"/>
        <a:ext cx="6212037" cy="2787234"/>
      </dsp:txXfrm>
    </dsp:sp>
    <dsp:sp modelId="{EE37BEA4-DE91-4834-92B4-8FB85EC4AF75}">
      <dsp:nvSpPr>
        <dsp:cNvPr id="0" name=""/>
        <dsp:cNvSpPr/>
      </dsp:nvSpPr>
      <dsp:spPr>
        <a:xfrm>
          <a:off x="0" y="3120912"/>
          <a:ext cx="6513603"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Federal Grants</a:t>
          </a:r>
        </a:p>
        <a:p>
          <a:pPr marL="228600" lvl="1" indent="-228600" algn="l" defTabSz="1022350">
            <a:lnSpc>
              <a:spcPct val="90000"/>
            </a:lnSpc>
            <a:spcBef>
              <a:spcPct val="0"/>
            </a:spcBef>
            <a:spcAft>
              <a:spcPct val="20000"/>
            </a:spcAft>
            <a:buChar char="•"/>
          </a:pPr>
          <a:r>
            <a:rPr lang="en-US" sz="2300" kern="1200" dirty="0"/>
            <a:t>Federal student loans</a:t>
          </a:r>
        </a:p>
        <a:p>
          <a:pPr marL="228600" lvl="1" indent="-228600" algn="l" defTabSz="1022350">
            <a:lnSpc>
              <a:spcPct val="90000"/>
            </a:lnSpc>
            <a:spcBef>
              <a:spcPct val="0"/>
            </a:spcBef>
            <a:spcAft>
              <a:spcPct val="20000"/>
            </a:spcAft>
            <a:buChar char="•"/>
          </a:pPr>
          <a:r>
            <a:rPr lang="en-US" sz="2300" kern="1200" dirty="0"/>
            <a:t>Federal work study</a:t>
          </a:r>
        </a:p>
        <a:p>
          <a:pPr marL="228600" lvl="1" indent="-228600" algn="l" defTabSz="1022350">
            <a:lnSpc>
              <a:spcPct val="90000"/>
            </a:lnSpc>
            <a:spcBef>
              <a:spcPct val="0"/>
            </a:spcBef>
            <a:spcAft>
              <a:spcPct val="20000"/>
            </a:spcAft>
            <a:buChar char="•"/>
          </a:pPr>
          <a:r>
            <a:rPr lang="en-US" sz="2300" kern="1200" dirty="0"/>
            <a:t>State loans</a:t>
          </a:r>
        </a:p>
        <a:p>
          <a:pPr marL="228600" lvl="1" indent="-228600" algn="l" defTabSz="1022350">
            <a:lnSpc>
              <a:spcPct val="90000"/>
            </a:lnSpc>
            <a:spcBef>
              <a:spcPct val="0"/>
            </a:spcBef>
            <a:spcAft>
              <a:spcPct val="20000"/>
            </a:spcAft>
            <a:buChar char="•"/>
          </a:pPr>
          <a:r>
            <a:rPr lang="en-US" sz="2300" kern="1200" dirty="0"/>
            <a:t>State grants and scholarships</a:t>
          </a:r>
        </a:p>
        <a:p>
          <a:pPr marL="228600" lvl="1" indent="-228600" algn="l" defTabSz="1022350" rtl="0">
            <a:lnSpc>
              <a:spcPct val="90000"/>
            </a:lnSpc>
            <a:spcBef>
              <a:spcPct val="0"/>
            </a:spcBef>
            <a:spcAft>
              <a:spcPct val="20000"/>
            </a:spcAft>
            <a:buChar char="•"/>
          </a:pPr>
          <a:r>
            <a:rPr lang="en-US" sz="2300" kern="1200" dirty="0"/>
            <a:t>Grants and scholarships from other organizations.</a:t>
          </a:r>
          <a:r>
            <a:rPr lang="en-US" sz="2300" kern="1200" dirty="0">
              <a:latin typeface="Calibri Light" panose="020F0302020204030204"/>
            </a:rPr>
            <a:t>  </a:t>
          </a:r>
          <a:endParaRPr lang="en-US" sz="2300" kern="1200" dirty="0"/>
        </a:p>
      </dsp:txBody>
      <dsp:txXfrm>
        <a:off x="0" y="3120912"/>
        <a:ext cx="6513603" cy="2732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5404C-FC9C-45EC-A7E1-22389C0966F4}" type="datetimeFigureOut">
              <a:rPr lang="en-US" smtClean="0"/>
              <a:t>8/20/2022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4221C-DFE9-4524-AB5D-0B4923D07763}" type="slidenum">
              <a:rPr lang="en-US" smtClean="0"/>
              <a:t>‹#›</a:t>
            </a:fld>
            <a:endParaRPr lang="en-US"/>
          </a:p>
        </p:txBody>
      </p:sp>
    </p:spTree>
    <p:extLst>
      <p:ext uri="{BB962C8B-B14F-4D97-AF65-F5344CB8AC3E}">
        <p14:creationId xmlns:p14="http://schemas.microsoft.com/office/powerpoint/2010/main" val="236471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Every student who meets certain eligibility requirements can get some type of federal student aid, regardless of age or family income. </a:t>
            </a:r>
          </a:p>
          <a:p>
            <a:r>
              <a:rPr lang="en-US" sz="1200" b="0" i="0" u="none" strike="noStrike" kern="1200" baseline="0">
                <a:solidFill>
                  <a:schemeClr val="tx1"/>
                </a:solidFill>
                <a:latin typeface="+mn-lt"/>
                <a:ea typeface="+mn-ea"/>
                <a:cs typeface="+mn-cs"/>
              </a:rPr>
              <a:t> </a:t>
            </a:r>
            <a:endParaRPr lang="en-US"/>
          </a:p>
        </p:txBody>
      </p:sp>
      <p:sp>
        <p:nvSpPr>
          <p:cNvPr id="4" name="Slide Number Placeholder 3"/>
          <p:cNvSpPr>
            <a:spLocks noGrp="1"/>
          </p:cNvSpPr>
          <p:nvPr>
            <p:ph type="sldNum" sz="quarter" idx="5"/>
          </p:nvPr>
        </p:nvSpPr>
        <p:spPr/>
        <p:txBody>
          <a:bodyPr/>
          <a:lstStyle/>
          <a:p>
            <a:fld id="{4B54221C-DFE9-4524-AB5D-0B4923D07763}" type="slidenum">
              <a:rPr lang="en-US" smtClean="0"/>
              <a:t>3</a:t>
            </a:fld>
            <a:endParaRPr lang="en-US"/>
          </a:p>
        </p:txBody>
      </p:sp>
    </p:spTree>
    <p:extLst>
      <p:ext uri="{BB962C8B-B14F-4D97-AF65-F5344CB8AC3E}">
        <p14:creationId xmlns:p14="http://schemas.microsoft.com/office/powerpoint/2010/main" val="55253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FAFSA4caster will help you understand your options for paying for college. You'll provide some basic information and the federal student aid/FASFA will estimate your eligibility for federal student aid.    </a:t>
            </a:r>
          </a:p>
        </p:txBody>
      </p:sp>
      <p:sp>
        <p:nvSpPr>
          <p:cNvPr id="4" name="Slide Number Placeholder 3"/>
          <p:cNvSpPr>
            <a:spLocks noGrp="1"/>
          </p:cNvSpPr>
          <p:nvPr>
            <p:ph type="sldNum" sz="quarter" idx="5"/>
          </p:nvPr>
        </p:nvSpPr>
        <p:spPr/>
        <p:txBody>
          <a:bodyPr/>
          <a:lstStyle/>
          <a:p>
            <a:fld id="{4B54221C-DFE9-4524-AB5D-0B4923D07763}" type="slidenum">
              <a:rPr lang="en-US" smtClean="0"/>
              <a:t>4</a:t>
            </a:fld>
            <a:endParaRPr lang="en-US"/>
          </a:p>
        </p:txBody>
      </p:sp>
    </p:spTree>
    <p:extLst>
      <p:ext uri="{BB962C8B-B14F-4D97-AF65-F5344CB8AC3E}">
        <p14:creationId xmlns:p14="http://schemas.microsoft.com/office/powerpoint/2010/main" val="13782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Pell grant are for undergraduates with exceptional financial need and does not have to be paid back.  </a:t>
            </a:r>
          </a:p>
        </p:txBody>
      </p:sp>
      <p:sp>
        <p:nvSpPr>
          <p:cNvPr id="4" name="Slide Number Placeholder 3"/>
          <p:cNvSpPr>
            <a:spLocks noGrp="1"/>
          </p:cNvSpPr>
          <p:nvPr>
            <p:ph type="sldNum" sz="quarter" idx="5"/>
          </p:nvPr>
        </p:nvSpPr>
        <p:spPr/>
        <p:txBody>
          <a:bodyPr/>
          <a:lstStyle/>
          <a:p>
            <a:fld id="{4B54221C-DFE9-4524-AB5D-0B4923D07763}" type="slidenum">
              <a:rPr lang="en-US" smtClean="0"/>
              <a:t>5</a:t>
            </a:fld>
            <a:endParaRPr lang="en-US"/>
          </a:p>
        </p:txBody>
      </p:sp>
    </p:spTree>
    <p:extLst>
      <p:ext uri="{BB962C8B-B14F-4D97-AF65-F5344CB8AC3E}">
        <p14:creationId xmlns:p14="http://schemas.microsoft.com/office/powerpoint/2010/main" val="98589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5521-48AC-41D6-BC6E-BDA38EB95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FB4853-4F51-44AF-8CB7-62462522CB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93709E-87F0-4A44-9A4E-35724BCAAC79}"/>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5" name="Footer Placeholder 4">
            <a:extLst>
              <a:ext uri="{FF2B5EF4-FFF2-40B4-BE49-F238E27FC236}">
                <a16:creationId xmlns:a16="http://schemas.microsoft.com/office/drawing/2014/main" id="{0E1F6BB0-C381-4E9F-B543-045DFD60E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803DD-04FA-4F2E-952C-207D03EAE111}"/>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335807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A2D8-0C8A-4239-939A-92FA9DCB7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4859D-C56E-40A4-99BD-6A272D296A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3B451-CE12-4A30-9433-5448CD231B70}"/>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5" name="Footer Placeholder 4">
            <a:extLst>
              <a:ext uri="{FF2B5EF4-FFF2-40B4-BE49-F238E27FC236}">
                <a16:creationId xmlns:a16="http://schemas.microsoft.com/office/drawing/2014/main" id="{24579FF8-34F3-4C42-A9AD-E474291BA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47F0C-7879-4AAD-AC6A-D2FE87568F5B}"/>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35487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559905-C62F-4F5B-AB0D-40DFD3767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4FF95D-11F6-4FD0-AD85-67E0F4F0E3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4812-6A86-4AE0-A894-7BC829C76578}"/>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5" name="Footer Placeholder 4">
            <a:extLst>
              <a:ext uri="{FF2B5EF4-FFF2-40B4-BE49-F238E27FC236}">
                <a16:creationId xmlns:a16="http://schemas.microsoft.com/office/drawing/2014/main" id="{DD5226AD-5D13-4C10-B0CA-B49DEE366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3CD96-3685-45C2-8EE4-3C2BC9C41614}"/>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71348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DE81-F0EE-4657-81E7-21319F6A8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2C582-58E6-46F9-83A0-A469222BE6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A8062-6536-49A5-A9E8-AE1A69B13ECA}"/>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5" name="Footer Placeholder 4">
            <a:extLst>
              <a:ext uri="{FF2B5EF4-FFF2-40B4-BE49-F238E27FC236}">
                <a16:creationId xmlns:a16="http://schemas.microsoft.com/office/drawing/2014/main" id="{28311DCA-1250-4636-B995-3A4FED1DD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7131A-3737-4E4F-B1F3-B6B20FA9A816}"/>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174935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2475-B5A6-481B-93C5-9B8363A6FD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D6B6AA-D701-4871-982F-477D535E0B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ADBE4A-DAC2-489D-B4D8-499CCF74AB98}"/>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5" name="Footer Placeholder 4">
            <a:extLst>
              <a:ext uri="{FF2B5EF4-FFF2-40B4-BE49-F238E27FC236}">
                <a16:creationId xmlns:a16="http://schemas.microsoft.com/office/drawing/2014/main" id="{9B8B531B-666E-4BE1-82BA-6565524DF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BE28C-D662-40CB-97E7-D3DB26AE96A4}"/>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192229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93A2-3896-4D78-99F8-8ADEFD431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670B2-B870-4201-8BA3-B4763CEAA5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777B3-FAD3-409E-80D3-AE871CDD82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78618-8FEF-47B1-948C-A67324F12C36}"/>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6" name="Footer Placeholder 5">
            <a:extLst>
              <a:ext uri="{FF2B5EF4-FFF2-40B4-BE49-F238E27FC236}">
                <a16:creationId xmlns:a16="http://schemas.microsoft.com/office/drawing/2014/main" id="{B6C1989F-EE5E-4AA7-A5E9-0772A97A6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E1174-C5DC-4D5D-9830-9A6B710DE458}"/>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87073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FF55-B7F1-45EC-9517-9A0A5E896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F55DFD-D2FC-4E6E-9A1F-369AEBF92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E63565-67A1-43EE-A1A1-4A462DC7FF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031C21-FE36-4EFB-A02D-35C8EA0A2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BF05C0-0EE8-4ABE-B734-48E1D392AD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F9843F-7206-4373-9532-66B13771A105}"/>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8" name="Footer Placeholder 7">
            <a:extLst>
              <a:ext uri="{FF2B5EF4-FFF2-40B4-BE49-F238E27FC236}">
                <a16:creationId xmlns:a16="http://schemas.microsoft.com/office/drawing/2014/main" id="{2031D1C0-CE7E-4BAC-8CCD-3A7BD4D85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A8701B-AB8C-43CC-84D3-B2298BAEC0C3}"/>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32535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E8A3-0CDF-492E-B375-C98B2085FE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485B1-09CD-4E3B-9E1F-ABC7638CF921}"/>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4" name="Footer Placeholder 3">
            <a:extLst>
              <a:ext uri="{FF2B5EF4-FFF2-40B4-BE49-F238E27FC236}">
                <a16:creationId xmlns:a16="http://schemas.microsoft.com/office/drawing/2014/main" id="{ACC8B5A2-9366-4B17-828E-36268A701A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B93955-0A03-4F4E-BFBD-416FDC59FDD7}"/>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356618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7A7BA-56C9-4180-8AE5-3727814DE670}"/>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3" name="Footer Placeholder 2">
            <a:extLst>
              <a:ext uri="{FF2B5EF4-FFF2-40B4-BE49-F238E27FC236}">
                <a16:creationId xmlns:a16="http://schemas.microsoft.com/office/drawing/2014/main" id="{45D84D1B-16F2-41A6-8802-B048CEA22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C9867D-E185-4F0F-9E53-4901C10AE169}"/>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246786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4834-E87C-41F8-985B-BD87D4F27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05195-1FB4-4836-9E95-9D62D2032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E163D-44F0-4374-BB5E-98CFBA20F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BDA307-5895-4683-AC4E-F5F37696542B}"/>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6" name="Footer Placeholder 5">
            <a:extLst>
              <a:ext uri="{FF2B5EF4-FFF2-40B4-BE49-F238E27FC236}">
                <a16:creationId xmlns:a16="http://schemas.microsoft.com/office/drawing/2014/main" id="{F6B1A190-0B62-4C76-BE1D-F30176ED1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EEEA2-1F4E-42D4-A0F9-9234005A2C13}"/>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250596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EB14-51DF-4D98-8067-B71647C78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179100-5A99-4154-BF9A-4B8DE8159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FAC10-9C5C-4513-B5C2-CFB22B3AF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4A8F46-8FAA-4260-88CD-1E42E9780CA6}"/>
              </a:ext>
            </a:extLst>
          </p:cNvPr>
          <p:cNvSpPr>
            <a:spLocks noGrp="1"/>
          </p:cNvSpPr>
          <p:nvPr>
            <p:ph type="dt" sz="half" idx="10"/>
          </p:nvPr>
        </p:nvSpPr>
        <p:spPr/>
        <p:txBody>
          <a:bodyPr/>
          <a:lstStyle/>
          <a:p>
            <a:fld id="{7C7C22F8-4E0D-4E64-9332-46DD6ADDFCF0}" type="datetimeFigureOut">
              <a:rPr lang="en-US" smtClean="0"/>
              <a:t>8/20/2022</a:t>
            </a:fld>
            <a:endParaRPr lang="en-US"/>
          </a:p>
        </p:txBody>
      </p:sp>
      <p:sp>
        <p:nvSpPr>
          <p:cNvPr id="6" name="Footer Placeholder 5">
            <a:extLst>
              <a:ext uri="{FF2B5EF4-FFF2-40B4-BE49-F238E27FC236}">
                <a16:creationId xmlns:a16="http://schemas.microsoft.com/office/drawing/2014/main" id="{44029DEA-F00B-4BE6-AB16-C4B98A94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9248C-6CF3-44B8-9F2E-941F5D7850E7}"/>
              </a:ext>
            </a:extLst>
          </p:cNvPr>
          <p:cNvSpPr>
            <a:spLocks noGrp="1"/>
          </p:cNvSpPr>
          <p:nvPr>
            <p:ph type="sldNum" sz="quarter" idx="12"/>
          </p:nvPr>
        </p:nvSpPr>
        <p:spPr/>
        <p:txBody>
          <a:bodyPr/>
          <a:lstStyle/>
          <a:p>
            <a:fld id="{5D3CC956-4916-4D05-A594-59270B6D99BD}" type="slidenum">
              <a:rPr lang="en-US" smtClean="0"/>
              <a:t>‹#›</a:t>
            </a:fld>
            <a:endParaRPr lang="en-US"/>
          </a:p>
        </p:txBody>
      </p:sp>
    </p:spTree>
    <p:extLst>
      <p:ext uri="{BB962C8B-B14F-4D97-AF65-F5344CB8AC3E}">
        <p14:creationId xmlns:p14="http://schemas.microsoft.com/office/powerpoint/2010/main" val="52480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1F9FC-F501-4D68-A081-607E88344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1E987A-D507-49E7-9ADB-BE1A8C582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01517-E00B-4A9F-B638-9D3D80CC5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22F8-4E0D-4E64-9332-46DD6ADDFCF0}" type="datetimeFigureOut">
              <a:rPr lang="en-US" smtClean="0"/>
              <a:t>8/20/2022</a:t>
            </a:fld>
            <a:endParaRPr lang="en-US"/>
          </a:p>
        </p:txBody>
      </p:sp>
      <p:sp>
        <p:nvSpPr>
          <p:cNvPr id="5" name="Footer Placeholder 4">
            <a:extLst>
              <a:ext uri="{FF2B5EF4-FFF2-40B4-BE49-F238E27FC236}">
                <a16:creationId xmlns:a16="http://schemas.microsoft.com/office/drawing/2014/main" id="{AB2A073F-FBF9-4004-97C2-16DE65684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085F4-FC70-44D7-B0C9-97F285BE4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CC956-4916-4D05-A594-59270B6D99BD}" type="slidenum">
              <a:rPr lang="en-US" smtClean="0"/>
              <a:t>‹#›</a:t>
            </a:fld>
            <a:endParaRPr lang="en-US"/>
          </a:p>
        </p:txBody>
      </p:sp>
    </p:spTree>
    <p:extLst>
      <p:ext uri="{BB962C8B-B14F-4D97-AF65-F5344CB8AC3E}">
        <p14:creationId xmlns:p14="http://schemas.microsoft.com/office/powerpoint/2010/main" val="3643789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H_iS7gmQd9o?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fafsa.ed.gov/spa/fafsa4c/#/land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studentaid.gov/taxonomy/term/53?width=300px&amp;height=auto&amp;className=glossaryterm&amp;closeButton=tru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verview of the Financial Aid Process">
            <a:hlinkClick r:id="" action="ppaction://media"/>
            <a:extLst>
              <a:ext uri="{FF2B5EF4-FFF2-40B4-BE49-F238E27FC236}">
                <a16:creationId xmlns:a16="http://schemas.microsoft.com/office/drawing/2014/main" id="{F4E32072-E9C4-4919-BA23-8DED1ABEE1C9}"/>
              </a:ext>
            </a:extLst>
          </p:cNvPr>
          <p:cNvPicPr>
            <a:picLocks noRot="1" noChangeAspect="1"/>
          </p:cNvPicPr>
          <p:nvPr>
            <a:videoFile r:link="rId1"/>
          </p:nvPr>
        </p:nvPicPr>
        <p:blipFill>
          <a:blip r:embed="rId3"/>
          <a:stretch>
            <a:fillRect/>
          </a:stretch>
        </p:blipFill>
        <p:spPr>
          <a:xfrm>
            <a:off x="367690" y="240632"/>
            <a:ext cx="11371439" cy="6424863"/>
          </a:xfrm>
          <a:prstGeom prst="rect">
            <a:avLst/>
          </a:prstGeom>
        </p:spPr>
      </p:pic>
    </p:spTree>
    <p:extLst>
      <p:ext uri="{BB962C8B-B14F-4D97-AF65-F5344CB8AC3E}">
        <p14:creationId xmlns:p14="http://schemas.microsoft.com/office/powerpoint/2010/main" val="5480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1EFDEE-4FD1-4681-BD51-BEF41CB46551}"/>
              </a:ext>
            </a:extLst>
          </p:cNvPr>
          <p:cNvSpPr>
            <a:spLocks noGrp="1"/>
          </p:cNvSpPr>
          <p:nvPr>
            <p:ph type="title"/>
          </p:nvPr>
        </p:nvSpPr>
        <p:spPr>
          <a:xfrm>
            <a:off x="863029" y="1012004"/>
            <a:ext cx="3416158" cy="4795408"/>
          </a:xfrm>
        </p:spPr>
        <p:txBody>
          <a:bodyPr>
            <a:normAutofit/>
          </a:bodyPr>
          <a:lstStyle/>
          <a:p>
            <a:r>
              <a:rPr lang="en-US">
                <a:solidFill>
                  <a:srgbClr val="FFFFFF"/>
                </a:solidFill>
              </a:rPr>
              <a:t>Need Money to Help Pay for College?</a:t>
            </a:r>
            <a:br>
              <a:rPr lang="en-US">
                <a:solidFill>
                  <a:srgbClr val="FFFFFF"/>
                </a:solidFill>
              </a:rPr>
            </a:br>
            <a:r>
              <a:rPr lang="en-US">
                <a:solidFill>
                  <a:srgbClr val="FFFFFF"/>
                </a:solidFill>
              </a:rPr>
              <a:t>You are not alone.</a:t>
            </a:r>
          </a:p>
        </p:txBody>
      </p:sp>
      <p:graphicFrame>
        <p:nvGraphicFramePr>
          <p:cNvPr id="5" name="Content Placeholder 2">
            <a:extLst>
              <a:ext uri="{FF2B5EF4-FFF2-40B4-BE49-F238E27FC236}">
                <a16:creationId xmlns:a16="http://schemas.microsoft.com/office/drawing/2014/main" id="{5B651A92-AEC8-4810-9899-E78E801A9F9A}"/>
              </a:ext>
            </a:extLst>
          </p:cNvPr>
          <p:cNvGraphicFramePr>
            <a:graphicFrameLocks noGrp="1"/>
          </p:cNvGraphicFramePr>
          <p:nvPr>
            <p:ph idx="1"/>
            <p:extLst>
              <p:ext uri="{D42A27DB-BD31-4B8C-83A1-F6EECF244321}">
                <p14:modId xmlns:p14="http://schemas.microsoft.com/office/powerpoint/2010/main" val="1252406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63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14A4-1081-4E6F-B12B-7780016DE5B8}"/>
              </a:ext>
            </a:extLst>
          </p:cNvPr>
          <p:cNvSpPr>
            <a:spLocks noGrp="1"/>
          </p:cNvSpPr>
          <p:nvPr>
            <p:ph type="title"/>
          </p:nvPr>
        </p:nvSpPr>
        <p:spPr>
          <a:xfrm>
            <a:off x="838200" y="365125"/>
            <a:ext cx="10515600" cy="1325563"/>
          </a:xfrm>
        </p:spPr>
        <p:txBody>
          <a:bodyPr/>
          <a:lstStyle/>
          <a:p>
            <a:pPr algn="ctr"/>
            <a:r>
              <a:rPr lang="en-US" dirty="0"/>
              <a:t>What is FAFSA?</a:t>
            </a:r>
          </a:p>
        </p:txBody>
      </p:sp>
      <p:sp>
        <p:nvSpPr>
          <p:cNvPr id="3" name="Content Placeholder 2">
            <a:extLst>
              <a:ext uri="{FF2B5EF4-FFF2-40B4-BE49-F238E27FC236}">
                <a16:creationId xmlns:a16="http://schemas.microsoft.com/office/drawing/2014/main" id="{894A2F76-DD8E-4BDF-A42F-3488E18D1C3B}"/>
              </a:ext>
            </a:extLst>
          </p:cNvPr>
          <p:cNvSpPr>
            <a:spLocks noGrp="1"/>
          </p:cNvSpPr>
          <p:nvPr>
            <p:ph idx="1"/>
          </p:nvPr>
        </p:nvSpPr>
        <p:spPr/>
        <p:txBody>
          <a:bodyPr/>
          <a:lstStyle/>
          <a:p>
            <a:r>
              <a:rPr lang="en-US"/>
              <a:t>Free Application for Federal Student Aid</a:t>
            </a:r>
          </a:p>
        </p:txBody>
      </p:sp>
      <p:sp>
        <p:nvSpPr>
          <p:cNvPr id="4" name="Rectangle 3">
            <a:extLst>
              <a:ext uri="{FF2B5EF4-FFF2-40B4-BE49-F238E27FC236}">
                <a16:creationId xmlns:a16="http://schemas.microsoft.com/office/drawing/2014/main" id="{33EC522F-1577-4B54-BB57-02F15325D57E}"/>
              </a:ext>
            </a:extLst>
          </p:cNvPr>
          <p:cNvSpPr/>
          <p:nvPr/>
        </p:nvSpPr>
        <p:spPr>
          <a:xfrm>
            <a:off x="2158409" y="2828836"/>
            <a:ext cx="6985591" cy="1754326"/>
          </a:xfrm>
          <a:prstGeom prst="rect">
            <a:avLst/>
          </a:prstGeom>
        </p:spPr>
        <p:txBody>
          <a:bodyPr wrap="square">
            <a:spAutoFit/>
          </a:bodyPr>
          <a:lstStyle/>
          <a:p>
            <a:r>
              <a:rPr lang="en-US">
                <a:effectLst/>
                <a:latin typeface="Arial" panose="020B0604020202020204" pitchFamily="34" charset="0"/>
              </a:rPr>
              <a:t>The FAFSA is the application students fill out in order to determine their financial aid eligibility. FAFSA needs to be filled out each academic year. You can submit a FAFSA at </a:t>
            </a:r>
            <a:r>
              <a:rPr lang="en-US" u="sng">
                <a:effectLst/>
                <a:latin typeface="Arial" panose="020B0604020202020204" pitchFamily="34" charset="0"/>
                <a:hlinkClick r:id="rId3"/>
              </a:rPr>
              <a:t>www.fafsa.gov.</a:t>
            </a:r>
            <a:r>
              <a:rPr lang="en-US"/>
              <a:t> </a:t>
            </a:r>
          </a:p>
          <a:p>
            <a:endParaRPr lang="en-US"/>
          </a:p>
          <a:p>
            <a:endParaRPr lang="en-US"/>
          </a:p>
          <a:p>
            <a:endParaRPr lang="en-US"/>
          </a:p>
        </p:txBody>
      </p:sp>
      <p:pic>
        <p:nvPicPr>
          <p:cNvPr id="8" name="Picture 7">
            <a:extLst>
              <a:ext uri="{FF2B5EF4-FFF2-40B4-BE49-F238E27FC236}">
                <a16:creationId xmlns:a16="http://schemas.microsoft.com/office/drawing/2014/main" id="{07B7A385-6BAF-4EF4-9501-5EFF2BA7A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663" y="3705999"/>
            <a:ext cx="3611082" cy="2407869"/>
          </a:xfrm>
          <a:prstGeom prst="rect">
            <a:avLst/>
          </a:prstGeom>
        </p:spPr>
      </p:pic>
    </p:spTree>
    <p:extLst>
      <p:ext uri="{BB962C8B-B14F-4D97-AF65-F5344CB8AC3E}">
        <p14:creationId xmlns:p14="http://schemas.microsoft.com/office/powerpoint/2010/main" val="276009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B14BA-B3C0-4C76-B384-F8F847F1C99A}"/>
              </a:ext>
            </a:extLst>
          </p:cNvPr>
          <p:cNvSpPr txBox="1"/>
          <p:nvPr/>
        </p:nvSpPr>
        <p:spPr>
          <a:xfrm>
            <a:off x="1061356" y="272143"/>
            <a:ext cx="10069286" cy="707886"/>
          </a:xfrm>
          <a:prstGeom prst="rect">
            <a:avLst/>
          </a:prstGeom>
          <a:noFill/>
        </p:spPr>
        <p:txBody>
          <a:bodyPr wrap="square" rtlCol="0">
            <a:spAutoFit/>
          </a:bodyPr>
          <a:lstStyle/>
          <a:p>
            <a:pPr algn="ctr"/>
            <a:r>
              <a:rPr lang="en-US" sz="4000" dirty="0">
                <a:hlinkClick r:id="rId3"/>
              </a:rPr>
              <a:t>https://fafsa.ed.gov/spa/fafsa4c/#/landing</a:t>
            </a:r>
            <a:endParaRPr lang="en-US" sz="4000" dirty="0"/>
          </a:p>
        </p:txBody>
      </p:sp>
      <p:pic>
        <p:nvPicPr>
          <p:cNvPr id="5" name="Picture 4">
            <a:extLst>
              <a:ext uri="{FF2B5EF4-FFF2-40B4-BE49-F238E27FC236}">
                <a16:creationId xmlns:a16="http://schemas.microsoft.com/office/drawing/2014/main" id="{4B8475F6-186A-4DB6-8A67-1137CFFE9977}"/>
              </a:ext>
            </a:extLst>
          </p:cNvPr>
          <p:cNvPicPr>
            <a:picLocks noChangeAspect="1"/>
          </p:cNvPicPr>
          <p:nvPr/>
        </p:nvPicPr>
        <p:blipFill rotWithShape="1">
          <a:blip r:embed="rId4"/>
          <a:srcRect l="8639" t="4313" r="10536" b="9632"/>
          <a:stretch/>
        </p:blipFill>
        <p:spPr>
          <a:xfrm>
            <a:off x="754397" y="1078001"/>
            <a:ext cx="10683205" cy="5584056"/>
          </a:xfrm>
          <a:prstGeom prst="rect">
            <a:avLst/>
          </a:prstGeom>
        </p:spPr>
      </p:pic>
    </p:spTree>
    <p:extLst>
      <p:ext uri="{BB962C8B-B14F-4D97-AF65-F5344CB8AC3E}">
        <p14:creationId xmlns:p14="http://schemas.microsoft.com/office/powerpoint/2010/main" val="93304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D2508-E631-4743-8B75-10A565C057C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What is a Pell Grant? </a:t>
            </a:r>
          </a:p>
        </p:txBody>
      </p:sp>
      <p:sp>
        <p:nvSpPr>
          <p:cNvPr id="3" name="Content Placeholder 2">
            <a:extLst>
              <a:ext uri="{FF2B5EF4-FFF2-40B4-BE49-F238E27FC236}">
                <a16:creationId xmlns:a16="http://schemas.microsoft.com/office/drawing/2014/main" id="{E0ED7442-31D9-4AED-BD97-B20446E4B617}"/>
              </a:ext>
            </a:extLst>
          </p:cNvPr>
          <p:cNvSpPr>
            <a:spLocks noGrp="1"/>
          </p:cNvSpPr>
          <p:nvPr>
            <p:ph idx="1"/>
          </p:nvPr>
        </p:nvSpPr>
        <p:spPr>
          <a:xfrm>
            <a:off x="643468" y="2638044"/>
            <a:ext cx="3363974" cy="3415622"/>
          </a:xfrm>
        </p:spPr>
        <p:txBody>
          <a:bodyPr>
            <a:normAutofit/>
          </a:bodyPr>
          <a:lstStyle/>
          <a:p>
            <a:endParaRPr lang="en-US" sz="2000">
              <a:solidFill>
                <a:schemeClr val="bg1"/>
              </a:solidFill>
            </a:endParaRPr>
          </a:p>
          <a:p>
            <a:endParaRPr lang="en-US" sz="2000">
              <a:solidFill>
                <a:schemeClr val="bg1"/>
              </a:solidFill>
            </a:endParaRPr>
          </a:p>
        </p:txBody>
      </p:sp>
      <p:sp>
        <p:nvSpPr>
          <p:cNvPr id="4" name="Rectangle 3">
            <a:extLst>
              <a:ext uri="{FF2B5EF4-FFF2-40B4-BE49-F238E27FC236}">
                <a16:creationId xmlns:a16="http://schemas.microsoft.com/office/drawing/2014/main" id="{EC51A90F-DA94-4002-972E-DFAA6E04406F}"/>
              </a:ext>
            </a:extLst>
          </p:cNvPr>
          <p:cNvSpPr/>
          <p:nvPr/>
        </p:nvSpPr>
        <p:spPr>
          <a:xfrm>
            <a:off x="8429625" y="1619250"/>
            <a:ext cx="3209925" cy="33147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t>FOR</a:t>
            </a:r>
            <a:r>
              <a:rPr lang="en-US" sz="1600"/>
              <a:t> </a:t>
            </a:r>
            <a:r>
              <a:rPr lang="en-US" sz="1600">
                <a:solidFill>
                  <a:schemeClr val="tx1"/>
                </a:solidFill>
              </a:rPr>
              <a:t>undergraduates with exceptional financial need who have not earned bachelor’s or professional degrees.</a:t>
            </a:r>
          </a:p>
          <a:p>
            <a:endParaRPr lang="en-US" sz="1600"/>
          </a:p>
          <a:p>
            <a:r>
              <a:rPr lang="en-US" sz="1600" b="1"/>
              <a:t>AMOUNTS</a:t>
            </a:r>
            <a:r>
              <a:rPr lang="en-US" sz="1600"/>
              <a:t> </a:t>
            </a:r>
            <a:r>
              <a:rPr lang="en-US" sz="1600">
                <a:solidFill>
                  <a:schemeClr val="tx1"/>
                </a:solidFill>
              </a:rPr>
              <a:t>can change yearly. The maximum Federal Pell Grant award is $6,195 for the 2019–20 </a:t>
            </a:r>
            <a:r>
              <a:rPr lang="en-US" sz="1600">
                <a:solidFill>
                  <a:schemeClr val="tx1"/>
                </a:solidFill>
                <a:hlinkClick r:id="rId3">
                  <a:extLst>
                    <a:ext uri="{A12FA001-AC4F-418D-AE19-62706E023703}">
                      <ahyp:hlinkClr xmlns:ahyp="http://schemas.microsoft.com/office/drawing/2018/hyperlinkcolor" val="tx"/>
                    </a:ext>
                  </a:extLst>
                </a:hlinkClick>
              </a:rPr>
              <a:t>award year</a:t>
            </a:r>
            <a:r>
              <a:rPr lang="en-US" sz="1600">
                <a:solidFill>
                  <a:schemeClr val="tx1"/>
                </a:solidFill>
              </a:rPr>
              <a:t> (July 1, 2019, to June 30, 2020).</a:t>
            </a:r>
          </a:p>
          <a:p>
            <a:endParaRPr lang="en-US" sz="1600">
              <a:solidFill>
                <a:schemeClr val="tx1"/>
              </a:solidFill>
            </a:endParaRPr>
          </a:p>
          <a:p>
            <a:r>
              <a:rPr lang="en-US" sz="1000">
                <a:solidFill>
                  <a:schemeClr val="tx1"/>
                </a:solidFill>
              </a:rPr>
              <a:t>Visit StudentAid.gov/</a:t>
            </a:r>
            <a:r>
              <a:rPr lang="en-US" sz="1000" err="1">
                <a:solidFill>
                  <a:schemeClr val="tx1"/>
                </a:solidFill>
              </a:rPr>
              <a:t>pell</a:t>
            </a:r>
            <a:r>
              <a:rPr lang="en-US" sz="1000">
                <a:solidFill>
                  <a:schemeClr val="tx1"/>
                </a:solidFill>
              </a:rPr>
              <a:t>-grant for more information</a:t>
            </a:r>
            <a:r>
              <a:rPr lang="en-US" sz="1600">
                <a:solidFill>
                  <a:schemeClr val="tx1"/>
                </a:solidFill>
              </a:rPr>
              <a:t>.</a:t>
            </a:r>
          </a:p>
        </p:txBody>
      </p:sp>
      <p:sp>
        <p:nvSpPr>
          <p:cNvPr id="7" name="Rectangle 6">
            <a:extLst>
              <a:ext uri="{FF2B5EF4-FFF2-40B4-BE49-F238E27FC236}">
                <a16:creationId xmlns:a16="http://schemas.microsoft.com/office/drawing/2014/main" id="{C38D5B44-F756-4EB7-BF3F-175034CDBD85}"/>
              </a:ext>
            </a:extLst>
          </p:cNvPr>
          <p:cNvSpPr/>
          <p:nvPr/>
        </p:nvSpPr>
        <p:spPr>
          <a:xfrm>
            <a:off x="5219700" y="1619250"/>
            <a:ext cx="3209925" cy="33147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latin typeface="Lucida Sans Unicode" panose="020B0602030504020204" pitchFamily="34" charset="0"/>
                <a:cs typeface="Lucida Sans Unicode" panose="020B0602030504020204" pitchFamily="34" charset="0"/>
              </a:rPr>
              <a:t>Federal Pell </a:t>
            </a:r>
          </a:p>
          <a:p>
            <a:r>
              <a:rPr lang="en-US" sz="5400" b="1">
                <a:latin typeface="Lucida Sans Unicode" panose="020B0602030504020204" pitchFamily="34" charset="0"/>
                <a:cs typeface="Lucida Sans Unicode" panose="020B0602030504020204" pitchFamily="34" charset="0"/>
              </a:rPr>
              <a:t>Grant </a:t>
            </a:r>
          </a:p>
          <a:p>
            <a:r>
              <a:rPr lang="en-US">
                <a:solidFill>
                  <a:schemeClr val="tx1"/>
                </a:solidFill>
              </a:rPr>
              <a:t>(does not have to be repaid)</a:t>
            </a:r>
          </a:p>
        </p:txBody>
      </p:sp>
    </p:spTree>
    <p:extLst>
      <p:ext uri="{BB962C8B-B14F-4D97-AF65-F5344CB8AC3E}">
        <p14:creationId xmlns:p14="http://schemas.microsoft.com/office/powerpoint/2010/main" val="185590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FBA3AF-7F05-4E3F-99E3-D7267766E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985" y="2773220"/>
            <a:ext cx="4260814" cy="2130407"/>
          </a:xfrm>
          <a:prstGeom prst="rect">
            <a:avLst/>
          </a:prstGeom>
        </p:spPr>
      </p:pic>
      <p:sp>
        <p:nvSpPr>
          <p:cNvPr id="17" name="Freeform: Shape 1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7BC6A7-BD71-4B1B-9F72-F119FB219036}"/>
              </a:ext>
            </a:extLst>
          </p:cNvPr>
          <p:cNvSpPr>
            <a:spLocks noGrp="1"/>
          </p:cNvSpPr>
          <p:nvPr>
            <p:ph type="title"/>
          </p:nvPr>
        </p:nvSpPr>
        <p:spPr>
          <a:xfrm>
            <a:off x="838199" y="365125"/>
            <a:ext cx="5529943" cy="1325563"/>
          </a:xfrm>
        </p:spPr>
        <p:txBody>
          <a:bodyPr>
            <a:normAutofit/>
          </a:bodyPr>
          <a:lstStyle/>
          <a:p>
            <a:r>
              <a:rPr lang="en-US"/>
              <a:t>What is work study? </a:t>
            </a:r>
          </a:p>
        </p:txBody>
      </p:sp>
      <p:sp>
        <p:nvSpPr>
          <p:cNvPr id="3" name="Content Placeholder 2">
            <a:extLst>
              <a:ext uri="{FF2B5EF4-FFF2-40B4-BE49-F238E27FC236}">
                <a16:creationId xmlns:a16="http://schemas.microsoft.com/office/drawing/2014/main" id="{FA45FBEB-4998-49DC-B456-8ECAAE60BA9D}"/>
              </a:ext>
            </a:extLst>
          </p:cNvPr>
          <p:cNvSpPr>
            <a:spLocks noGrp="1"/>
          </p:cNvSpPr>
          <p:nvPr>
            <p:ph idx="1"/>
          </p:nvPr>
        </p:nvSpPr>
        <p:spPr>
          <a:xfrm>
            <a:off x="838199" y="1825625"/>
            <a:ext cx="4128169" cy="3399518"/>
          </a:xfrm>
        </p:spPr>
        <p:txBody>
          <a:bodyPr>
            <a:normAutofit/>
          </a:bodyPr>
          <a:lstStyle/>
          <a:p>
            <a:r>
              <a:rPr lang="en-US" sz="2000"/>
              <a:t>For undergraduate and graduate students; part-time jobs can be on campus or off campus. Money is earned while attending school. </a:t>
            </a:r>
          </a:p>
          <a:p>
            <a:r>
              <a:rPr lang="en-US" sz="2000"/>
              <a:t>Does not have to be repaid. 	</a:t>
            </a:r>
          </a:p>
          <a:p>
            <a:endParaRPr lang="en-US" sz="2000"/>
          </a:p>
          <a:p>
            <a:endParaRPr lang="en-US" sz="2000"/>
          </a:p>
        </p:txBody>
      </p:sp>
    </p:spTree>
    <p:extLst>
      <p:ext uri="{BB962C8B-B14F-4D97-AF65-F5344CB8AC3E}">
        <p14:creationId xmlns:p14="http://schemas.microsoft.com/office/powerpoint/2010/main" val="24948579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38E3F2-5523-4E83-BDAA-CA016344A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985" y="2640070"/>
            <a:ext cx="4260814" cy="2396707"/>
          </a:xfrm>
          <a:prstGeom prst="rect">
            <a:avLst/>
          </a:prstGeom>
        </p:spPr>
      </p:pic>
      <p:sp>
        <p:nvSpPr>
          <p:cNvPr id="12" name="Freeform: Shape 11">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6E93CC-5F73-4707-B1BF-F89A4FF65CC4}"/>
              </a:ext>
            </a:extLst>
          </p:cNvPr>
          <p:cNvSpPr>
            <a:spLocks noGrp="1"/>
          </p:cNvSpPr>
          <p:nvPr>
            <p:ph type="title"/>
          </p:nvPr>
        </p:nvSpPr>
        <p:spPr>
          <a:xfrm>
            <a:off x="838199" y="365125"/>
            <a:ext cx="5529943" cy="1325563"/>
          </a:xfrm>
        </p:spPr>
        <p:txBody>
          <a:bodyPr>
            <a:normAutofit/>
          </a:bodyPr>
          <a:lstStyle/>
          <a:p>
            <a:r>
              <a:rPr lang="en-US"/>
              <a:t>What is a Student loan? </a:t>
            </a:r>
          </a:p>
        </p:txBody>
      </p:sp>
      <p:sp>
        <p:nvSpPr>
          <p:cNvPr id="3" name="Content Placeholder 2">
            <a:extLst>
              <a:ext uri="{FF2B5EF4-FFF2-40B4-BE49-F238E27FC236}">
                <a16:creationId xmlns:a16="http://schemas.microsoft.com/office/drawing/2014/main" id="{E5616997-D006-4AEB-B626-59FEB08D9F58}"/>
              </a:ext>
            </a:extLst>
          </p:cNvPr>
          <p:cNvSpPr>
            <a:spLocks noGrp="1"/>
          </p:cNvSpPr>
          <p:nvPr>
            <p:ph idx="1"/>
          </p:nvPr>
        </p:nvSpPr>
        <p:spPr>
          <a:xfrm>
            <a:off x="838199" y="1825625"/>
            <a:ext cx="4128169" cy="3399518"/>
          </a:xfrm>
        </p:spPr>
        <p:txBody>
          <a:bodyPr>
            <a:normAutofit/>
          </a:bodyPr>
          <a:lstStyle/>
          <a:p>
            <a:r>
              <a:rPr lang="en-US" sz="2000"/>
              <a:t>Student loans, unlike grants and work-study, are borrowed money that must be repaid, with interest, just like car loans and home mortgages. You cannot have these loans canceled because you didn’t like the education you received, didn’t get a job in your field of study, or are having financial difficulty. So think about the amount you’ll have to repay before you take out a loan.</a:t>
            </a:r>
          </a:p>
        </p:txBody>
      </p:sp>
    </p:spTree>
    <p:extLst>
      <p:ext uri="{BB962C8B-B14F-4D97-AF65-F5344CB8AC3E}">
        <p14:creationId xmlns:p14="http://schemas.microsoft.com/office/powerpoint/2010/main" val="33558984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E5E-E681-4DB3-87B7-4D5D46AFCABD}"/>
              </a:ext>
            </a:extLst>
          </p:cNvPr>
          <p:cNvSpPr>
            <a:spLocks noGrp="1"/>
          </p:cNvSpPr>
          <p:nvPr>
            <p:ph type="title"/>
          </p:nvPr>
        </p:nvSpPr>
        <p:spPr/>
        <p:txBody>
          <a:bodyPr/>
          <a:lstStyle/>
          <a:p>
            <a:pPr algn="ctr"/>
            <a:r>
              <a:rPr lang="en-US"/>
              <a:t>Student Loan Repayment Example</a:t>
            </a:r>
          </a:p>
        </p:txBody>
      </p:sp>
      <p:pic>
        <p:nvPicPr>
          <p:cNvPr id="4" name="Content Placeholder 3">
            <a:extLst>
              <a:ext uri="{FF2B5EF4-FFF2-40B4-BE49-F238E27FC236}">
                <a16:creationId xmlns:a16="http://schemas.microsoft.com/office/drawing/2014/main" id="{2E2842AD-6214-43B4-8643-BC7C7B422D2F}"/>
              </a:ext>
            </a:extLst>
          </p:cNvPr>
          <p:cNvPicPr>
            <a:picLocks noGrp="1" noChangeAspect="1"/>
          </p:cNvPicPr>
          <p:nvPr>
            <p:ph idx="1"/>
          </p:nvPr>
        </p:nvPicPr>
        <p:blipFill rotWithShape="1">
          <a:blip r:embed="rId2"/>
          <a:srcRect r="31528" b="304"/>
          <a:stretch/>
        </p:blipFill>
        <p:spPr>
          <a:xfrm>
            <a:off x="783116" y="1585141"/>
            <a:ext cx="10615438" cy="4428376"/>
          </a:xfrm>
          <a:prstGeom prst="rect">
            <a:avLst/>
          </a:prstGeom>
        </p:spPr>
      </p:pic>
    </p:spTree>
    <p:extLst>
      <p:ext uri="{BB962C8B-B14F-4D97-AF65-F5344CB8AC3E}">
        <p14:creationId xmlns:p14="http://schemas.microsoft.com/office/powerpoint/2010/main" val="322199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9D1B3C-4828-4BF8-8D4A-09F7400686E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 good approach to financial aid is: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368C38-627F-40E2-81D6-E993FE789FAA}"/>
              </a:ext>
            </a:extLst>
          </p:cNvPr>
          <p:cNvSpPr>
            <a:spLocks noGrp="1"/>
          </p:cNvSpPr>
          <p:nvPr>
            <p:ph idx="1"/>
          </p:nvPr>
        </p:nvSpPr>
        <p:spPr>
          <a:xfrm>
            <a:off x="4976031" y="963877"/>
            <a:ext cx="6377769" cy="4930246"/>
          </a:xfrm>
        </p:spPr>
        <p:txBody>
          <a:bodyPr anchor="ctr">
            <a:normAutofit/>
          </a:bodyPr>
          <a:lstStyle/>
          <a:p>
            <a:r>
              <a:rPr lang="en-US" sz="2400"/>
              <a:t>First, accept free money (scholarships and grants), i.e., funds you don’t have to pay back; </a:t>
            </a:r>
          </a:p>
          <a:p>
            <a:r>
              <a:rPr lang="en-US" sz="2400"/>
              <a:t>Then, accept earned money (work-study), i.e., funds you earn through a job; and </a:t>
            </a:r>
          </a:p>
          <a:p>
            <a:r>
              <a:rPr lang="en-US" sz="2400"/>
              <a:t>Finally, accept borrowed money (student loans), i.e., money you have to pay back with interest. </a:t>
            </a:r>
          </a:p>
          <a:p>
            <a:endParaRPr lang="en-US" sz="2400"/>
          </a:p>
        </p:txBody>
      </p:sp>
    </p:spTree>
    <p:extLst>
      <p:ext uri="{BB962C8B-B14F-4D97-AF65-F5344CB8AC3E}">
        <p14:creationId xmlns:p14="http://schemas.microsoft.com/office/powerpoint/2010/main" val="3410146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6E5C8CB3B674AA95CB2F56DAF5526" ma:contentTypeVersion="12" ma:contentTypeDescription="Create a new document." ma:contentTypeScope="" ma:versionID="a44720832d9c88a691af0ac63aef59ef">
  <xsd:schema xmlns:xsd="http://www.w3.org/2001/XMLSchema" xmlns:xs="http://www.w3.org/2001/XMLSchema" xmlns:p="http://schemas.microsoft.com/office/2006/metadata/properties" xmlns:ns2="914c320d-57ea-406a-ab78-831dc39baa03" xmlns:ns3="cd49d77b-2291-4e93-a386-deedf75e71c0" targetNamespace="http://schemas.microsoft.com/office/2006/metadata/properties" ma:root="true" ma:fieldsID="aba7f99dc456e9de3dd7529faadc1279" ns2:_="" ns3:_="">
    <xsd:import namespace="914c320d-57ea-406a-ab78-831dc39baa03"/>
    <xsd:import namespace="cd49d77b-2291-4e93-a386-deedf75e71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4c320d-57ea-406a-ab78-831dc39baa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49d77b-2291-4e93-a386-deedf75e71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7F0623-3154-4712-A3BC-D5C40E2AA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4c320d-57ea-406a-ab78-831dc39baa03"/>
    <ds:schemaRef ds:uri="cd49d77b-2291-4e93-a386-deedf75e7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F04EBE-641C-4D11-BFE3-FF3BF27CD4D1}">
  <ds:schemaRefs>
    <ds:schemaRef ds:uri="http://purl.org/dc/terms/"/>
    <ds:schemaRef ds:uri="http://schemas.openxmlformats.org/package/2006/metadata/core-properties"/>
    <ds:schemaRef ds:uri="http://purl.org/dc/dcmitype/"/>
    <ds:schemaRef ds:uri="cd49d77b-2291-4e93-a386-deedf75e71c0"/>
    <ds:schemaRef ds:uri="http://schemas.microsoft.com/office/2006/documentManagement/types"/>
    <ds:schemaRef ds:uri="http://purl.org/dc/elements/1.1/"/>
    <ds:schemaRef ds:uri="http://schemas.microsoft.com/office/2006/metadata/properties"/>
    <ds:schemaRef ds:uri="http://schemas.microsoft.com/office/infopath/2007/PartnerControls"/>
    <ds:schemaRef ds:uri="914c320d-57ea-406a-ab78-831dc39baa03"/>
    <ds:schemaRef ds:uri="http://www.w3.org/XML/1998/namespace"/>
  </ds:schemaRefs>
</ds:datastoreItem>
</file>

<file path=customXml/itemProps3.xml><?xml version="1.0" encoding="utf-8"?>
<ds:datastoreItem xmlns:ds="http://schemas.openxmlformats.org/officeDocument/2006/customXml" ds:itemID="{FB8C3225-8C73-4994-8019-D066F5A835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TotalTime>
  <Words>484</Words>
  <Application>Microsoft Office PowerPoint</Application>
  <PresentationFormat>Widescreen</PresentationFormat>
  <Paragraphs>39</Paragraphs>
  <Slides>9</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Lucida Sans Unicode</vt:lpstr>
      <vt:lpstr>Office Theme</vt:lpstr>
      <vt:lpstr>PowerPoint Presentation</vt:lpstr>
      <vt:lpstr>Need Money to Help Pay for College? You are not alone.</vt:lpstr>
      <vt:lpstr>What is FAFSA?</vt:lpstr>
      <vt:lpstr>PowerPoint Presentation</vt:lpstr>
      <vt:lpstr>What is a Pell Grant? </vt:lpstr>
      <vt:lpstr>What is work study? </vt:lpstr>
      <vt:lpstr>What is a Student loan? </vt:lpstr>
      <vt:lpstr>Student Loan Repayment Example</vt:lpstr>
      <vt:lpstr>A good approach to financial aid 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Nash</dc:creator>
  <cp:lastModifiedBy>Connie Schmidt</cp:lastModifiedBy>
  <cp:revision>18</cp:revision>
  <dcterms:created xsi:type="dcterms:W3CDTF">2019-02-04T15:42:36Z</dcterms:created>
  <dcterms:modified xsi:type="dcterms:W3CDTF">2022-08-21T01:39:00Z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0x0101007976E5C8CB3B674AA95CB2F56DAF5526</vt:lpwstr>
  </property>
</Properties>
</file>